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63" r:id="rId3"/>
    <p:sldId id="265" r:id="rId4"/>
    <p:sldId id="264" r:id="rId5"/>
    <p:sldId id="280" r:id="rId6"/>
    <p:sldId id="273" r:id="rId7"/>
    <p:sldId id="274" r:id="rId8"/>
    <p:sldId id="275" r:id="rId9"/>
    <p:sldId id="278" r:id="rId10"/>
    <p:sldId id="276" r:id="rId11"/>
    <p:sldId id="277" r:id="rId12"/>
    <p:sldId id="279" r:id="rId13"/>
    <p:sldId id="281" r:id="rId14"/>
    <p:sldId id="282" r:id="rId15"/>
    <p:sldId id="266" r:id="rId16"/>
    <p:sldId id="267" r:id="rId17"/>
    <p:sldId id="268" r:id="rId18"/>
    <p:sldId id="269" r:id="rId19"/>
    <p:sldId id="272" r:id="rId20"/>
    <p:sldId id="2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328C344-7E8F-4DA2-8A61-E9D270B1A977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2E3F570-ED7B-4D16-B3CD-EE9F3B201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0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DFE6F7A2-9639-47C3-8894-BF8B240D98D1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C8829AAD-2604-425D-8AED-EE3752077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3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9AAD-2604-425D-8AED-EE3752077B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7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3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7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2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7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6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7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73EA-BE4A-4A8F-AA18-824998CD3C9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E29F-102E-4BB7-A8E5-0E5783FF6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7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936"/>
            <a:ext cx="8686800" cy="4853464"/>
          </a:xfrm>
          <a:ln w="22225"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Referrals/issues status: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Solar </a:t>
            </a:r>
            <a:r>
              <a:rPr lang="en-US" sz="3600" b="1" dirty="0">
                <a:solidFill>
                  <a:srgbClr val="0070C0"/>
                </a:solidFill>
              </a:rPr>
              <a:t>house </a:t>
            </a:r>
            <a:r>
              <a:rPr lang="en-US" sz="3600" b="1" dirty="0" smtClean="0">
                <a:solidFill>
                  <a:srgbClr val="0070C0"/>
                </a:solidFill>
              </a:rPr>
              <a:t>sale = this report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Distribution </a:t>
            </a:r>
            <a:r>
              <a:rPr lang="en-US" sz="3600" b="1" dirty="0">
                <a:solidFill>
                  <a:srgbClr val="0070C0"/>
                </a:solidFill>
              </a:rPr>
              <a:t>of raises given to administrators, faculty, and staff  = not yet discussed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Report </a:t>
            </a:r>
            <a:r>
              <a:rPr lang="en-US" sz="3600" b="1" dirty="0">
                <a:solidFill>
                  <a:srgbClr val="0070C0"/>
                </a:solidFill>
              </a:rPr>
              <a:t>on the “big picture balance sheet”, with tracking of changes in each item  = </a:t>
            </a:r>
            <a:r>
              <a:rPr lang="en-US" sz="3600" b="1" dirty="0" smtClean="0">
                <a:solidFill>
                  <a:srgbClr val="0070C0"/>
                </a:solidFill>
              </a:rPr>
              <a:t>partially </a:t>
            </a:r>
            <a:r>
              <a:rPr lang="en-US" sz="3600" b="1" dirty="0">
                <a:solidFill>
                  <a:srgbClr val="0070C0"/>
                </a:solidFill>
              </a:rPr>
              <a:t>discussed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Balance </a:t>
            </a:r>
            <a:r>
              <a:rPr lang="en-US" sz="3600" b="1" dirty="0">
                <a:solidFill>
                  <a:srgbClr val="0070C0"/>
                </a:solidFill>
              </a:rPr>
              <a:t>sheet for the MSU programs  = not yet discussed 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How are decisions made </a:t>
            </a:r>
            <a:r>
              <a:rPr lang="en-US" sz="3600" b="1" dirty="0">
                <a:solidFill>
                  <a:srgbClr val="0070C0"/>
                </a:solidFill>
              </a:rPr>
              <a:t>about faculty retention </a:t>
            </a:r>
            <a:r>
              <a:rPr lang="en-US" sz="3600" b="1" dirty="0" smtClean="0">
                <a:solidFill>
                  <a:srgbClr val="0070C0"/>
                </a:solidFill>
              </a:rPr>
              <a:t>packages; fairness </a:t>
            </a:r>
            <a:r>
              <a:rPr lang="en-US" sz="3600" b="1" dirty="0">
                <a:solidFill>
                  <a:srgbClr val="0070C0"/>
                </a:solidFill>
              </a:rPr>
              <a:t>of resource allocation across departments  = </a:t>
            </a:r>
            <a:r>
              <a:rPr lang="en-US" sz="3600" b="1" dirty="0" smtClean="0">
                <a:solidFill>
                  <a:srgbClr val="0070C0"/>
                </a:solidFill>
              </a:rPr>
              <a:t>preliminary discussion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Current </a:t>
            </a:r>
            <a:r>
              <a:rPr lang="en-US" sz="3600" b="1" dirty="0">
                <a:solidFill>
                  <a:srgbClr val="0070C0"/>
                </a:solidFill>
              </a:rPr>
              <a:t>and next FY </a:t>
            </a:r>
            <a:r>
              <a:rPr lang="en-US" sz="3600" b="1" dirty="0" smtClean="0">
                <a:solidFill>
                  <a:srgbClr val="0070C0"/>
                </a:solidFill>
              </a:rPr>
              <a:t>budget = Feb 22 report, no significant changes shared with BAC</a:t>
            </a:r>
          </a:p>
          <a:p>
            <a:endParaRPr lang="en-US" sz="3600" b="1" dirty="0" smtClean="0">
              <a:solidFill>
                <a:srgbClr val="0070C0"/>
              </a:solidFill>
            </a:endParaRPr>
          </a:p>
          <a:p>
            <a:endParaRPr lang="en-US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" y="206276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Budgetary </a:t>
            </a:r>
            <a:r>
              <a:rPr lang="en-US" sz="4800" b="1" dirty="0" smtClean="0"/>
              <a:t>Affairs Committee</a:t>
            </a:r>
          </a:p>
          <a:p>
            <a:pPr algn="ctr"/>
            <a:r>
              <a:rPr lang="en-US" sz="4800" b="1" dirty="0" smtClean="0"/>
              <a:t>April 26, 2018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45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65533" cy="4015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4333" y="19946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1973-2001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0858" y="19946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2001-2017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533" y="19946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1965-1973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7733" y="113273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 System enrollment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8403533" y="1779062"/>
            <a:ext cx="304800" cy="430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933" y="113273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funding (constant $)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402533" y="1779062"/>
            <a:ext cx="533400" cy="354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978932"/>
            <a:ext cx="9150096" cy="4162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584" y="609600"/>
            <a:ext cx="44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appropriation per student in constant $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481584" y="794266"/>
            <a:ext cx="381000" cy="39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05784" y="5510900"/>
            <a:ext cx="17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 = recession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952"/>
            <a:ext cx="9150096" cy="4162636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457200" y="746286"/>
            <a:ext cx="381000" cy="39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5462920"/>
            <a:ext cx="17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 = recession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22500" r="834" b="10000"/>
          <a:stretch/>
        </p:blipFill>
        <p:spPr>
          <a:xfrm>
            <a:off x="685800" y="381000"/>
            <a:ext cx="83820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47864"/>
            <a:ext cx="83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Tuition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44056" y="363263"/>
            <a:ext cx="381000" cy="39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561620"/>
            <a:ext cx="44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appropriation per student in constant 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952"/>
            <a:ext cx="9150096" cy="4162636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457200" y="746286"/>
            <a:ext cx="381000" cy="39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5462920"/>
            <a:ext cx="17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 = recession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22500" r="834" b="10000"/>
          <a:stretch/>
        </p:blipFill>
        <p:spPr>
          <a:xfrm>
            <a:off x="685800" y="381000"/>
            <a:ext cx="83820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47864"/>
            <a:ext cx="83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Tuition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44056" y="363263"/>
            <a:ext cx="381000" cy="39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561620"/>
            <a:ext cx="44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appropriation per student in constant $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86800" y="1143000"/>
            <a:ext cx="152400" cy="3276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44893" y="4998874"/>
            <a:ext cx="38570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Resident Tuition in Engineering at UIUC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(https://</a:t>
            </a:r>
            <a:r>
              <a:rPr lang="en-US" sz="1200" dirty="0" smtClean="0">
                <a:solidFill>
                  <a:srgbClr val="FF0000"/>
                </a:solidFill>
              </a:rPr>
              <a:t>www.registrar.illinois.edu/g-tuition-rates-1516)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952"/>
            <a:ext cx="9150096" cy="4162636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457200" y="746286"/>
            <a:ext cx="381000" cy="39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5462920"/>
            <a:ext cx="17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 = recession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22500" r="834" b="10000"/>
          <a:stretch/>
        </p:blipFill>
        <p:spPr>
          <a:xfrm>
            <a:off x="685800" y="381000"/>
            <a:ext cx="83820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47864"/>
            <a:ext cx="83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Tuition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44056" y="363263"/>
            <a:ext cx="381000" cy="39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561620"/>
            <a:ext cx="44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appropriation per student in constant $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86800" y="1143000"/>
            <a:ext cx="152400" cy="3276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44893" y="4998874"/>
            <a:ext cx="38570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Resident Tuition in Engineering at UIUC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(https://</a:t>
            </a:r>
            <a:r>
              <a:rPr lang="en-US" sz="1200" dirty="0" smtClean="0">
                <a:solidFill>
                  <a:srgbClr val="FF0000"/>
                </a:solidFill>
              </a:rPr>
              <a:t>www.registrar.illinois.edu/g-tuition-rates-1516)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4893" y="5499496"/>
            <a:ext cx="33668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Higher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 State funding in Illinois</a:t>
            </a:r>
          </a:p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(https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://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www.ibhe.org/pdf/2017SHEFReport.pdf)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8200" y="1295400"/>
            <a:ext cx="176785" cy="3124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House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Referral: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rumors high </a:t>
            </a:r>
            <a:r>
              <a:rPr lang="en-US" dirty="0"/>
              <a:t>offer was not accepted,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claimed </a:t>
            </a:r>
            <a:r>
              <a:rPr lang="en-US" dirty="0"/>
              <a:t>non-involvement of </a:t>
            </a:r>
            <a:r>
              <a:rPr lang="en-US" dirty="0" smtClean="0"/>
              <a:t>student </a:t>
            </a:r>
            <a:r>
              <a:rPr lang="en-US" dirty="0"/>
              <a:t>team and faculty in </a:t>
            </a:r>
            <a:r>
              <a:rPr lang="en-US" dirty="0" smtClean="0"/>
              <a:t>decision</a:t>
            </a:r>
            <a:r>
              <a:rPr lang="en-US" dirty="0"/>
              <a:t>, and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possibility donated </a:t>
            </a:r>
            <a:r>
              <a:rPr lang="en-US" dirty="0"/>
              <a:t>components were sold as part of the house in violation of </a:t>
            </a:r>
            <a:r>
              <a:rPr lang="en-US" dirty="0" smtClean="0"/>
              <a:t>donor </a:t>
            </a:r>
            <a:r>
              <a:rPr lang="en-US" dirty="0"/>
              <a:t>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a) rumors </a:t>
            </a:r>
            <a:r>
              <a:rPr lang="en-US" dirty="0"/>
              <a:t>high offer was not accepted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approached, made offer ($325k)</a:t>
            </a:r>
          </a:p>
          <a:p>
            <a:r>
              <a:rPr lang="en-US" dirty="0" smtClean="0"/>
              <a:t>Next day, City of Denver made lower offer ($200k)</a:t>
            </a:r>
          </a:p>
          <a:p>
            <a:r>
              <a:rPr lang="en-US" dirty="0" smtClean="0"/>
              <a:t>Individual backed out because snow load at location &gt; design load for solar house</a:t>
            </a:r>
          </a:p>
          <a:p>
            <a:r>
              <a:rPr lang="en-US" dirty="0" smtClean="0"/>
              <a:t>Sold to Denver for $250k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b) </a:t>
            </a:r>
            <a:r>
              <a:rPr lang="en-US" dirty="0"/>
              <a:t>claimed non-involvement of student team and faculty in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Ramsay, SDELC director, met with student team in Denver for two hours</a:t>
            </a:r>
          </a:p>
          <a:p>
            <a:r>
              <a:rPr lang="en-US" dirty="0" smtClean="0"/>
              <a:t>At that time, students agreed it was best to sell the house</a:t>
            </a:r>
          </a:p>
          <a:p>
            <a:r>
              <a:rPr lang="en-US" dirty="0" smtClean="0"/>
              <a:t>No report that team faculty members were consulted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c) donated </a:t>
            </a:r>
            <a:r>
              <a:rPr lang="en-US" dirty="0"/>
              <a:t>components </a:t>
            </a:r>
            <a:r>
              <a:rPr lang="en-US" dirty="0" smtClean="0"/>
              <a:t>sold in </a:t>
            </a:r>
            <a:r>
              <a:rPr lang="en-US" dirty="0"/>
              <a:t>violation of donor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Ramsay </a:t>
            </a:r>
            <a:r>
              <a:rPr lang="en-US" dirty="0"/>
              <a:t>and </a:t>
            </a:r>
            <a:r>
              <a:rPr lang="en-US" dirty="0" smtClean="0"/>
              <a:t>Jeff Cawlfield </a:t>
            </a:r>
            <a:r>
              <a:rPr lang="en-US" dirty="0"/>
              <a:t>said there was no </a:t>
            </a:r>
            <a:r>
              <a:rPr lang="en-US" dirty="0" smtClean="0"/>
              <a:t>restriction</a:t>
            </a:r>
          </a:p>
          <a:p>
            <a:r>
              <a:rPr lang="en-US" dirty="0" smtClean="0"/>
              <a:t>Issue </a:t>
            </a:r>
            <a:r>
              <a:rPr lang="en-US" dirty="0"/>
              <a:t>is being followed up with the major donors</a:t>
            </a:r>
          </a:p>
        </p:txBody>
      </p:sp>
    </p:spTree>
    <p:extLst>
      <p:ext uri="{BB962C8B-B14F-4D97-AF65-F5344CB8AC3E}">
        <p14:creationId xmlns:p14="http://schemas.microsoft.com/office/powerpoint/2010/main" val="36985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additional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Solar House averaged $400k cost per year, raised typically $100k per year:</a:t>
            </a:r>
          </a:p>
          <a:p>
            <a:r>
              <a:rPr lang="en-US" dirty="0" smtClean="0"/>
              <a:t>2017 Solar House cost $748,930.72</a:t>
            </a:r>
          </a:p>
          <a:p>
            <a:pPr lvl="1"/>
            <a:r>
              <a:rPr lang="en-US" dirty="0" smtClean="0"/>
              <a:t>Budgeted $600k</a:t>
            </a:r>
          </a:p>
          <a:p>
            <a:pPr lvl="1"/>
            <a:r>
              <a:rPr lang="en-US" dirty="0" smtClean="0"/>
              <a:t>Awarded $125k by DOE for 4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  <a:endParaRPr lang="en-US" dirty="0"/>
          </a:p>
          <a:p>
            <a:pPr lvl="1"/>
            <a:r>
              <a:rPr lang="en-US" dirty="0" smtClean="0"/>
              <a:t>Raised $42k (possibly $75k)</a:t>
            </a:r>
          </a:p>
          <a:p>
            <a:pPr lvl="1"/>
            <a:r>
              <a:rPr lang="en-US" dirty="0" smtClean="0"/>
              <a:t>$193,167.73 billed labor by Physical Facilities</a:t>
            </a:r>
          </a:p>
          <a:p>
            <a:pPr lvl="1"/>
            <a:r>
              <a:rPr lang="en-US" dirty="0" smtClean="0"/>
              <a:t>Team, SDELC not apparently in control of costs</a:t>
            </a:r>
          </a:p>
          <a:p>
            <a:r>
              <a:rPr lang="en-US" dirty="0" smtClean="0"/>
              <a:t>2015 Solar House cost $1,000k</a:t>
            </a:r>
          </a:p>
          <a:p>
            <a:r>
              <a:rPr lang="en-US" dirty="0" smtClean="0"/>
              <a:t>2013 Solar House cost $600k</a:t>
            </a:r>
          </a:p>
          <a:p>
            <a:r>
              <a:rPr lang="en-US" dirty="0" smtClean="0"/>
              <a:t>Chancellor Schrader endorsed costs and covered from Facilities’ maintenance </a:t>
            </a:r>
            <a:r>
              <a:rPr lang="en-US" dirty="0"/>
              <a:t>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80"/>
            <a:ext cx="8229600" cy="1143000"/>
          </a:xfrm>
        </p:spPr>
        <p:txBody>
          <a:bodyPr/>
          <a:lstStyle/>
          <a:p>
            <a:r>
              <a:rPr lang="en-US" dirty="0" smtClean="0"/>
              <a:t>Last year (FY 2017) in $ millions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337951"/>
              </p:ext>
            </p:extLst>
          </p:nvPr>
        </p:nvGraphicFramePr>
        <p:xfrm>
          <a:off x="457200" y="1148080"/>
          <a:ext cx="8229599" cy="292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5657">
                  <a:extLst>
                    <a:ext uri="{9D8B030D-6E8A-4147-A177-3AD203B41FA5}">
                      <a16:colId xmlns="" xmlns:a16="http://schemas.microsoft.com/office/drawing/2014/main" val="4061901772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452898360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14206745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3870263786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814716020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36890910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4110793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Operations (GRA)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Global Learning + other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Auxiliary (Food, Res Halls)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Gifts &amp; Endowments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Grants &amp; Contracts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289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571500" algn="dec"/>
                        </a:tabLst>
                      </a:pPr>
                      <a:r>
                        <a:rPr lang="en-US" dirty="0" smtClean="0"/>
                        <a:t>145.0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754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193.9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032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-14.5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60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996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+3.1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67055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91000"/>
            <a:ext cx="8229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Grants F&amp;A is revenue to Operations</a:t>
            </a:r>
          </a:p>
          <a:p>
            <a:r>
              <a:rPr lang="en-US" dirty="0" smtClean="0"/>
              <a:t>Transfers: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into operations is from services (arrow)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Auxiliary goes to plant fund (pay off loans, maintenance costs, reserves), but also fees to operations, which increased for FY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Gifts largely go to endowment corpus (est. $160 M total S&amp;T endowment)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Grants largely is fixed price close-outs to operations or maybe to Plant (= building purchase, maintenance</a:t>
            </a:r>
            <a:r>
              <a:rPr lang="en-US" smtClean="0"/>
              <a:t>, depreciation)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2971800" y="3276600"/>
            <a:ext cx="228600" cy="685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6576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update since 22 Feb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additional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DOE will not hold Solar Decathlon in 2019</a:t>
            </a:r>
          </a:p>
          <a:p>
            <a:r>
              <a:rPr lang="en-US" dirty="0" smtClean="0"/>
              <a:t>Intent for team to build house on empty foundation ($47,531.50) using sale proceeds ($250,000)</a:t>
            </a:r>
          </a:p>
          <a:p>
            <a:r>
              <a:rPr lang="en-US" dirty="0" smtClean="0"/>
              <a:t>Student team awaiting ‘what to do’ for about 8 months</a:t>
            </a:r>
          </a:p>
          <a:p>
            <a:r>
              <a:rPr lang="en-US" dirty="0" smtClean="0"/>
              <a:t>Competing claims of research use of Solar House/Village</a:t>
            </a:r>
          </a:p>
          <a:p>
            <a:r>
              <a:rPr lang="en-US" dirty="0" smtClean="0"/>
              <a:t>Most design </a:t>
            </a:r>
            <a:r>
              <a:rPr lang="en-US" dirty="0" smtClean="0"/>
              <a:t>teams </a:t>
            </a:r>
            <a:r>
              <a:rPr lang="en-US" dirty="0" smtClean="0"/>
              <a:t>much smaller budgets, held accountable to budget, small overruns if 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FY 19 (Cuts)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485900" indent="-1485900">
              <a:buNone/>
              <a:tabLst>
                <a:tab pos="1200150" algn="l"/>
              </a:tabLst>
            </a:pPr>
            <a:r>
              <a:rPr lang="en-US" dirty="0" smtClean="0"/>
              <a:t>-3.8% 	= State, -5.3 M </a:t>
            </a:r>
          </a:p>
          <a:p>
            <a:pPr marL="1485900" indent="-1485900">
              <a:buNone/>
              <a:tabLst>
                <a:tab pos="1200150" algn="l"/>
              </a:tabLst>
            </a:pPr>
            <a:r>
              <a:rPr lang="en-US" dirty="0" smtClean="0"/>
              <a:t>+2.4% 	= Tuition up/out of state down, +3.4 M</a:t>
            </a:r>
          </a:p>
          <a:p>
            <a:pPr marL="1485900" indent="-1485900">
              <a:buNone/>
              <a:tabLst>
                <a:tab pos="1200150" algn="l"/>
              </a:tabLst>
            </a:pPr>
            <a:r>
              <a:rPr lang="en-US" dirty="0" smtClean="0"/>
              <a:t>-1.5% 	= 2% merit raise pool (Choi), -2.1 M</a:t>
            </a:r>
          </a:p>
          <a:p>
            <a:pPr marL="1485900" indent="-1485900">
              <a:buNone/>
              <a:tabLst>
                <a:tab pos="1200150" algn="l"/>
              </a:tabLst>
            </a:pPr>
            <a:r>
              <a:rPr lang="en-US" dirty="0" smtClean="0"/>
              <a:t>-0.18%	= P&amp;T and PTR, -0.25 M</a:t>
            </a:r>
          </a:p>
          <a:p>
            <a:pPr marL="1485900" indent="-1485900">
              <a:buNone/>
              <a:tabLst>
                <a:tab pos="1200150" algn="l"/>
              </a:tabLst>
            </a:pPr>
            <a:r>
              <a:rPr lang="en-US" dirty="0" smtClean="0"/>
              <a:t>-0.36%</a:t>
            </a:r>
            <a:r>
              <a:rPr lang="en-US" dirty="0"/>
              <a:t>	</a:t>
            </a:r>
            <a:r>
              <a:rPr lang="en-US" dirty="0" smtClean="0"/>
              <a:t>= insurance, utilities, licenses, mandatory maintenance sum -0.5 M</a:t>
            </a:r>
          </a:p>
          <a:p>
            <a:pPr marL="1485900" indent="-1485900">
              <a:buNone/>
              <a:tabLst>
                <a:tab pos="1200150" algn="l"/>
              </a:tabLst>
            </a:pPr>
            <a:r>
              <a:rPr lang="en-US" u="sng" dirty="0" smtClean="0"/>
              <a:t>-0.17%</a:t>
            </a:r>
            <a:r>
              <a:rPr lang="en-US" dirty="0" smtClean="0"/>
              <a:t> 	= Benefits increases, -0.25? M</a:t>
            </a:r>
          </a:p>
          <a:p>
            <a:pPr marL="0" indent="0">
              <a:buNone/>
              <a:tabLst>
                <a:tab pos="1200150" algn="l"/>
              </a:tabLst>
            </a:pPr>
            <a:r>
              <a:rPr lang="en-US" dirty="0" smtClean="0"/>
              <a:t>- 3.5% 	= Cut $4.92 M</a:t>
            </a:r>
          </a:p>
          <a:p>
            <a:pPr marL="0" indent="0">
              <a:buNone/>
              <a:tabLst>
                <a:tab pos="1200150" algn="l"/>
              </a:tabLst>
            </a:pPr>
            <a:endParaRPr lang="en-US" dirty="0" smtClean="0"/>
          </a:p>
          <a:p>
            <a:pPr marL="0" indent="0">
              <a:buNone/>
              <a:tabLst>
                <a:tab pos="1200150" algn="l"/>
              </a:tabLst>
            </a:pPr>
            <a:r>
              <a:rPr lang="en-US" dirty="0"/>
              <a:t>Likely that System will give “strong guidelines” on how to distribute raises</a:t>
            </a:r>
          </a:p>
          <a:p>
            <a:pPr marL="0" indent="0">
              <a:buNone/>
              <a:tabLst>
                <a:tab pos="1200150" algn="l"/>
              </a:tabLst>
            </a:pPr>
            <a:r>
              <a:rPr lang="en-US" b="1" dirty="0" smtClean="0"/>
              <a:t>8 to 13% cut</a:t>
            </a:r>
            <a:r>
              <a:rPr lang="en-US" dirty="0" smtClean="0"/>
              <a:t>: 3.5% (above) + 5-10% reallocation to programmatic changes</a:t>
            </a:r>
          </a:p>
          <a:p>
            <a:pPr marL="0" indent="0">
              <a:buNone/>
              <a:tabLst>
                <a:tab pos="1200150" algn="l"/>
              </a:tabLst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76600" y="36576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update since 22 Feb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Expenditures and revenues (millions of $)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334342"/>
              </p:ext>
            </p:extLst>
          </p:nvPr>
        </p:nvGraphicFramePr>
        <p:xfrm>
          <a:off x="457200" y="990600"/>
          <a:ext cx="8229601" cy="320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2952762009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39475872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89921597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240884145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3063641479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98703022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1445940900"/>
                    </a:ext>
                  </a:extLst>
                </a:gridCol>
                <a:gridCol w="1752601">
                  <a:extLst>
                    <a:ext uri="{9D8B030D-6E8A-4147-A177-3AD203B41FA5}">
                      <a16:colId xmlns="" xmlns:a16="http://schemas.microsoft.com/office/drawing/2014/main" val="859109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Revenue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Costs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632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Tuition </a:t>
                      </a:r>
                    </a:p>
                    <a:p>
                      <a:pPr algn="ctr"/>
                      <a:r>
                        <a:rPr lang="en-US" dirty="0" smtClean="0"/>
                        <a:t>&amp; Fees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Transfers to GRA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[Cost</a:t>
                      </a:r>
                      <a:r>
                        <a:rPr lang="en-US" baseline="0" dirty="0" smtClean="0"/>
                        <a:t> dollars?]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146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Last</a:t>
                      </a:r>
                      <a:r>
                        <a:rPr lang="en-US" baseline="0" dirty="0" smtClean="0"/>
                        <a:t> year (FY 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(5.8)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678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This year (FY 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(2.8)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8305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Next year* </a:t>
                      </a:r>
                    </a:p>
                    <a:p>
                      <a:r>
                        <a:rPr lang="en-US" dirty="0" smtClean="0"/>
                        <a:t>(FY 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144.4?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(5.8)?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26626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91000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</a:t>
            </a:r>
            <a:r>
              <a:rPr lang="en-US" smtClean="0"/>
              <a:t>Greitens’ </a:t>
            </a:r>
            <a:r>
              <a:rPr lang="en-US" dirty="0" smtClean="0"/>
              <a:t>budget 10% cut assumed</a:t>
            </a:r>
          </a:p>
          <a:p>
            <a:r>
              <a:rPr lang="en-US" dirty="0" smtClean="0"/>
              <a:t>Column widths roughly proportional to fraction of revenue from source</a:t>
            </a:r>
          </a:p>
          <a:p>
            <a:r>
              <a:rPr lang="en-US" dirty="0" smtClean="0"/>
              <a:t>Tuition &amp; fees is net = scholarships from general operating funds deducted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7224"/>
            <a:ext cx="457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Modest update since 22 Feb: FY 2018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FY18 proportions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18692"/>
            <a:ext cx="8874191" cy="55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Modest update: more bad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Missouri funds higher education at $195 per capita, 45</a:t>
            </a:r>
            <a:r>
              <a:rPr lang="en-US" baseline="30000" dirty="0" smtClean="0"/>
              <a:t>th</a:t>
            </a:r>
            <a:r>
              <a:rPr lang="en-US" dirty="0" smtClean="0"/>
              <a:t> in USA</a:t>
            </a:r>
          </a:p>
          <a:p>
            <a:r>
              <a:rPr lang="en-US" dirty="0" smtClean="0"/>
              <a:t>2008-2017 total education revenue per FTE student:</a:t>
            </a:r>
          </a:p>
          <a:p>
            <a:pPr lvl="1"/>
            <a:r>
              <a:rPr lang="en-US" dirty="0" smtClean="0"/>
              <a:t>Missouri is 50</a:t>
            </a:r>
            <a:r>
              <a:rPr lang="en-US" baseline="30000" dirty="0" smtClean="0"/>
              <a:t>th</a:t>
            </a:r>
            <a:r>
              <a:rPr lang="en-US" dirty="0" smtClean="0"/>
              <a:t>, no change in amount 1999-2014 (decline in amount, last three years), thus</a:t>
            </a:r>
            <a:endParaRPr lang="en-US" baseline="30000" dirty="0" smtClean="0"/>
          </a:p>
          <a:p>
            <a:pPr lvl="1"/>
            <a:r>
              <a:rPr lang="en-US" dirty="0" smtClean="0"/>
              <a:t>Decreased 17.2% in constant dollars</a:t>
            </a:r>
          </a:p>
          <a:p>
            <a:pPr lvl="1"/>
            <a:r>
              <a:rPr lang="en-US" dirty="0" smtClean="0"/>
              <a:t>US average was 5.8% increase</a:t>
            </a:r>
          </a:p>
          <a:p>
            <a:r>
              <a:rPr lang="en-US" dirty="0" smtClean="0"/>
              <a:t>Unhappy charts follow</a:t>
            </a:r>
          </a:p>
        </p:txBody>
      </p:sp>
    </p:spTree>
    <p:extLst>
      <p:ext uri="{BB962C8B-B14F-4D97-AF65-F5344CB8AC3E}">
        <p14:creationId xmlns:p14="http://schemas.microsoft.com/office/powerpoint/2010/main" val="15675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067800" cy="67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" y="1981200"/>
            <a:ext cx="9028765" cy="4001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appropriations (constant dollar)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846</Words>
  <Application>Microsoft Office PowerPoint</Application>
  <PresentationFormat>On-screen Show (4:3)</PresentationFormat>
  <Paragraphs>171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Last year (FY 2017) in $ millions</vt:lpstr>
      <vt:lpstr>Changes for FY 19 (Cuts)</vt:lpstr>
      <vt:lpstr>Expenditures and revenues (millions of $)</vt:lpstr>
      <vt:lpstr>FY18 proportions</vt:lpstr>
      <vt:lpstr>Modest update: more bad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Solar House Sale</vt:lpstr>
      <vt:lpstr>a) rumors high offer was not accepted</vt:lpstr>
      <vt:lpstr>b) claimed non-involvement of student team and faculty in decision</vt:lpstr>
      <vt:lpstr>c) donated components sold in violation of donor requirements</vt:lpstr>
      <vt:lpstr>Of additional interest</vt:lpstr>
      <vt:lpstr>Of additional interest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Hale, Barbara N.</dc:creator>
  <cp:lastModifiedBy>Palmer, Barbara J.</cp:lastModifiedBy>
  <cp:revision>73</cp:revision>
  <cp:lastPrinted>2017-03-23T20:30:39Z</cp:lastPrinted>
  <dcterms:created xsi:type="dcterms:W3CDTF">2017-01-26T06:44:54Z</dcterms:created>
  <dcterms:modified xsi:type="dcterms:W3CDTF">2018-04-26T15:55:36Z</dcterms:modified>
</cp:coreProperties>
</file>